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3" r:id="rId6"/>
    <p:sldId id="260" r:id="rId7"/>
    <p:sldId id="266" r:id="rId8"/>
    <p:sldId id="261" r:id="rId9"/>
    <p:sldId id="262" r:id="rId10"/>
    <p:sldId id="264" r:id="rId11"/>
    <p:sldId id="267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ru-B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8150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712055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81237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348640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002744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28378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11178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36032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181216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884882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ru-BY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929679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441511CA-8212-42E7-A437-CA94FD08C8F1}" type="datetimeFigureOut">
              <a:rPr lang="ru-BY" smtClean="0"/>
              <a:t>18.02.2022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79C96E1B-9E05-446B-9E31-D03F04BACED3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766214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4151CDC-CC4B-4099-857E-49B4513E78B6}"/>
              </a:ext>
            </a:extLst>
          </p:cNvPr>
          <p:cNvSpPr/>
          <p:nvPr/>
        </p:nvSpPr>
        <p:spPr>
          <a:xfrm>
            <a:off x="2753140" y="2136912"/>
            <a:ext cx="642067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6600" kern="1400" spc="-50" dirty="0">
                <a:solidFill>
                  <a:schemeClr val="bg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4-5</a:t>
            </a:r>
            <a:r>
              <a:rPr lang="en-US" sz="6600" kern="1400" spc="-50" baseline="30000" dirty="0">
                <a:solidFill>
                  <a:schemeClr val="bg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6600" kern="1400" spc="-50" dirty="0">
                <a:solidFill>
                  <a:schemeClr val="bg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Generations of Computers</a:t>
            </a:r>
            <a:endParaRPr lang="ru-BY" sz="6600" kern="1400" spc="-50" dirty="0">
              <a:solidFill>
                <a:schemeClr val="bg1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9493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4151CDC-CC4B-4099-857E-49B4513E78B6}"/>
              </a:ext>
            </a:extLst>
          </p:cNvPr>
          <p:cNvSpPr/>
          <p:nvPr/>
        </p:nvSpPr>
        <p:spPr>
          <a:xfrm>
            <a:off x="2885661" y="2875002"/>
            <a:ext cx="642067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6600" kern="1400" spc="-50" dirty="0">
                <a:solidFill>
                  <a:schemeClr val="bg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6600" kern="1400" spc="-50" baseline="30000" dirty="0">
                <a:solidFill>
                  <a:schemeClr val="bg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6600" kern="1400" spc="-50" dirty="0">
                <a:solidFill>
                  <a:schemeClr val="bg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Generation</a:t>
            </a:r>
            <a:endParaRPr lang="ru-BY" sz="6600" kern="1400" spc="-50" dirty="0">
              <a:solidFill>
                <a:schemeClr val="bg1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522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696FB6-DADF-42BF-AA2A-5D438A330879}"/>
              </a:ext>
            </a:extLst>
          </p:cNvPr>
          <p:cNvSpPr txBox="1"/>
          <p:nvPr/>
        </p:nvSpPr>
        <p:spPr>
          <a:xfrm>
            <a:off x="4419226" y="934278"/>
            <a:ext cx="33535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1981</a:t>
            </a:r>
            <a:r>
              <a:rPr lang="en-US" sz="4000" dirty="0"/>
              <a:t> </a:t>
            </a:r>
            <a:r>
              <a:rPr lang="ru-RU" sz="4000" dirty="0"/>
              <a:t>-</a:t>
            </a:r>
            <a:r>
              <a:rPr lang="en-US" sz="4000" dirty="0"/>
              <a:t> our days</a:t>
            </a:r>
            <a:endParaRPr lang="ru-BY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230539-AE0C-4E5B-B0A4-49831F2E46B6}"/>
              </a:ext>
            </a:extLst>
          </p:cNvPr>
          <p:cNvSpPr txBox="1"/>
          <p:nvPr/>
        </p:nvSpPr>
        <p:spPr>
          <a:xfrm>
            <a:off x="5750974" y="3013501"/>
            <a:ext cx="27991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BY" sz="4800" dirty="0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4800" dirty="0">
                <a:latin typeface="Calibri" panose="020F0502020204030204" pitchFamily="34" charset="0"/>
                <a:cs typeface="Calibri" panose="020F0502020204030204" pitchFamily="34" charset="0"/>
              </a:rPr>
              <a:t>   	 </a:t>
            </a:r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ULSI</a:t>
            </a:r>
            <a:endParaRPr lang="ru-BY" sz="4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AD2DD7-7D03-4192-9EB4-664F809401E0}"/>
              </a:ext>
            </a:extLst>
          </p:cNvPr>
          <p:cNvSpPr txBox="1"/>
          <p:nvPr/>
        </p:nvSpPr>
        <p:spPr>
          <a:xfrm>
            <a:off x="3804314" y="3013501"/>
            <a:ext cx="12298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VLSI</a:t>
            </a:r>
            <a:endParaRPr lang="ru-BY" sz="4800" dirty="0"/>
          </a:p>
        </p:txBody>
      </p:sp>
    </p:spTree>
    <p:extLst>
      <p:ext uri="{BB962C8B-B14F-4D97-AF65-F5344CB8AC3E}">
        <p14:creationId xmlns:p14="http://schemas.microsoft.com/office/powerpoint/2010/main" val="1919887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Artificial intelligence: I think therefore I am?">
            <a:extLst>
              <a:ext uri="{FF2B5EF4-FFF2-40B4-BE49-F238E27FC236}">
                <a16:creationId xmlns:a16="http://schemas.microsoft.com/office/drawing/2014/main" id="{F43FBE70-DDF5-40BF-A936-35726A50B3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44"/>
          <a:stretch/>
        </p:blipFill>
        <p:spPr bwMode="auto">
          <a:xfrm>
            <a:off x="5186173" y="1261254"/>
            <a:ext cx="7005827" cy="4290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CC4AA89-985F-401E-BDF9-B58A5F93FF08}"/>
              </a:ext>
            </a:extLst>
          </p:cNvPr>
          <p:cNvSpPr/>
          <p:nvPr/>
        </p:nvSpPr>
        <p:spPr>
          <a:xfrm>
            <a:off x="1969214" y="3083165"/>
            <a:ext cx="5886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4003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</a:t>
            </a:r>
            <a:endParaRPr lang="ru-BY" sz="3600" dirty="0"/>
          </a:p>
        </p:txBody>
      </p:sp>
    </p:spTree>
    <p:extLst>
      <p:ext uri="{BB962C8B-B14F-4D97-AF65-F5344CB8AC3E}">
        <p14:creationId xmlns:p14="http://schemas.microsoft.com/office/powerpoint/2010/main" val="3821252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Рисунок 1" descr="First Generation of Computer: Vacuum Tubes - javatpoint">
            <a:extLst>
              <a:ext uri="{FF2B5EF4-FFF2-40B4-BE49-F238E27FC236}">
                <a16:creationId xmlns:a16="http://schemas.microsoft.com/office/drawing/2014/main" id="{B33E063F-BCF3-440A-B5F1-9DE3F251C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834" y="2524936"/>
            <a:ext cx="3965713" cy="264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Рисунок 2" descr="44AE61FC">
            <a:extLst>
              <a:ext uri="{FF2B5EF4-FFF2-40B4-BE49-F238E27FC236}">
                <a16:creationId xmlns:a16="http://schemas.microsoft.com/office/drawing/2014/main" id="{4EA218CE-A3C5-4B93-A675-1E0BA2D8A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024" y="2524936"/>
            <a:ext cx="3438940" cy="4333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91AE1AD-C2DF-4DD2-B041-BD6EC4FB3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B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B61D55-9C7B-4565-B7D9-69D2B7C5D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69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BY" sz="11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  <a:endParaRPr kumimoji="0" lang="en-US" altLang="ru-BY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069A303-8E7F-48FA-8C6C-8CE75463E63F}"/>
              </a:ext>
            </a:extLst>
          </p:cNvPr>
          <p:cNvSpPr/>
          <p:nvPr/>
        </p:nvSpPr>
        <p:spPr>
          <a:xfrm>
            <a:off x="1659834" y="586547"/>
            <a:ext cx="4056205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Vacuum Tubes</a:t>
            </a:r>
            <a:endParaRPr lang="ru-BY" sz="3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051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1AE1AD-C2DF-4DD2-B041-BD6EC4FB3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B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B61D55-9C7B-4565-B7D9-69D2B7C5D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69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BY" sz="11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  <a:endParaRPr kumimoji="0" lang="en-US" altLang="ru-BY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069A303-8E7F-48FA-8C6C-8CE75463E63F}"/>
              </a:ext>
            </a:extLst>
          </p:cNvPr>
          <p:cNvSpPr/>
          <p:nvPr/>
        </p:nvSpPr>
        <p:spPr>
          <a:xfrm>
            <a:off x="1659834" y="586547"/>
            <a:ext cx="4056205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b="1" dirty="0"/>
              <a:t>Transistors</a:t>
            </a:r>
            <a:endParaRPr lang="ru-BY" sz="3600" b="1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BY" sz="3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4" name="Рисунок 3" descr="sanjay Tech: computer generations">
            <a:extLst>
              <a:ext uri="{FF2B5EF4-FFF2-40B4-BE49-F238E27FC236}">
                <a16:creationId xmlns:a16="http://schemas.microsoft.com/office/drawing/2014/main" id="{B6B2B16B-0B8F-499F-B1D3-D8DE2D6859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39" r="2087"/>
          <a:stretch/>
        </p:blipFill>
        <p:spPr bwMode="auto">
          <a:xfrm>
            <a:off x="968691" y="2070111"/>
            <a:ext cx="4215521" cy="230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Рисунок 4" descr="Second Generation Computers">
            <a:extLst>
              <a:ext uri="{FF2B5EF4-FFF2-40B4-BE49-F238E27FC236}">
                <a16:creationId xmlns:a16="http://schemas.microsoft.com/office/drawing/2014/main" id="{DC615FF0-4BB8-4D6C-9C9D-DCAC29883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773" y="3011960"/>
            <a:ext cx="5297856" cy="3846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7">
            <a:extLst>
              <a:ext uri="{FF2B5EF4-FFF2-40B4-BE49-F238E27FC236}">
                <a16:creationId xmlns:a16="http://schemas.microsoft.com/office/drawing/2014/main" id="{185AB9E7-311D-4817-A717-C8BB9CF579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BY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28505D0F-119E-442B-B8AB-B1F99119A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2354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83377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BD8BCD1-8290-405D-B599-B4D2779DC771}"/>
              </a:ext>
            </a:extLst>
          </p:cNvPr>
          <p:cNvSpPr/>
          <p:nvPr/>
        </p:nvSpPr>
        <p:spPr>
          <a:xfrm>
            <a:off x="1636616" y="676929"/>
            <a:ext cx="3612464" cy="6588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Integrated Circuits</a:t>
            </a:r>
            <a:endParaRPr lang="ru-BY" sz="3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073" name="Рисунок 6" descr="Third generation">
            <a:extLst>
              <a:ext uri="{FF2B5EF4-FFF2-40B4-BE49-F238E27FC236}">
                <a16:creationId xmlns:a16="http://schemas.microsoft.com/office/drawing/2014/main" id="{0A73BDDB-3F00-4522-ABCE-40CE9D69B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381" y="3203441"/>
            <a:ext cx="5103560" cy="3654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E777888F-CA72-471C-9FE7-AF87C5F79D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BY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70AF40CF-0333-49AB-A9C0-6D9751FCC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2799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BY"/>
          </a:p>
        </p:txBody>
      </p:sp>
      <p:pic>
        <p:nvPicPr>
          <p:cNvPr id="3080" name="Picture 8" descr="https://upload.wikimedia.org/wikipedia/commons/f/f2/Agc_nor2.jpg">
            <a:extLst>
              <a:ext uri="{FF2B5EF4-FFF2-40B4-BE49-F238E27FC236}">
                <a16:creationId xmlns:a16="http://schemas.microsoft.com/office/drawing/2014/main" id="{949C3CB9-AB96-484A-B764-E441BC4C9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807" y="2171390"/>
            <a:ext cx="3612464" cy="2515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124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4151CDC-CC4B-4099-857E-49B4513E78B6}"/>
              </a:ext>
            </a:extLst>
          </p:cNvPr>
          <p:cNvSpPr/>
          <p:nvPr/>
        </p:nvSpPr>
        <p:spPr>
          <a:xfrm>
            <a:off x="2885661" y="2875002"/>
            <a:ext cx="642067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6600" kern="1400" spc="-50" dirty="0">
                <a:solidFill>
                  <a:schemeClr val="bg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6600" kern="1400" spc="-50" baseline="30000" dirty="0">
                <a:solidFill>
                  <a:schemeClr val="bg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6600" kern="1400" spc="-50" dirty="0">
                <a:solidFill>
                  <a:schemeClr val="bg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Generation</a:t>
            </a:r>
            <a:endParaRPr lang="ru-BY" sz="6600" kern="1400" spc="-50" dirty="0">
              <a:solidFill>
                <a:schemeClr val="bg1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544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Файл:Intel C4004 b.jpg — Википедия">
            <a:extLst>
              <a:ext uri="{FF2B5EF4-FFF2-40B4-BE49-F238E27FC236}">
                <a16:creationId xmlns:a16="http://schemas.microsoft.com/office/drawing/2014/main" id="{11579175-4D2B-4319-BE25-C18205D5B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76002"/>
            <a:ext cx="7663070" cy="5111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463887E-43DD-44D4-8C7D-07A9ADEFC1D1}"/>
              </a:ext>
            </a:extLst>
          </p:cNvPr>
          <p:cNvSpPr/>
          <p:nvPr/>
        </p:nvSpPr>
        <p:spPr>
          <a:xfrm>
            <a:off x="5276894" y="4029526"/>
            <a:ext cx="632207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The first </a:t>
            </a:r>
          </a:p>
          <a:p>
            <a:pPr algn="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Intel® 4004 </a:t>
            </a:r>
          </a:p>
          <a:p>
            <a:pPr algn="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microprocessor</a:t>
            </a:r>
            <a:endParaRPr lang="en-US" sz="4800" i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BB3EDB-D46E-4500-A4AF-DAFD32923346}"/>
              </a:ext>
            </a:extLst>
          </p:cNvPr>
          <p:cNvSpPr txBox="1"/>
          <p:nvPr/>
        </p:nvSpPr>
        <p:spPr>
          <a:xfrm>
            <a:off x="8890553" y="538658"/>
            <a:ext cx="5416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/>
              <a:t>1971-1980</a:t>
            </a:r>
            <a:endParaRPr lang="ru-BY" sz="4800" b="1" dirty="0"/>
          </a:p>
        </p:txBody>
      </p:sp>
    </p:spTree>
    <p:extLst>
      <p:ext uri="{BB962C8B-B14F-4D97-AF65-F5344CB8AC3E}">
        <p14:creationId xmlns:p14="http://schemas.microsoft.com/office/powerpoint/2010/main" val="291794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475B91-4A47-4DFD-A14A-299370655DFE}"/>
              </a:ext>
            </a:extLst>
          </p:cNvPr>
          <p:cNvSpPr txBox="1"/>
          <p:nvPr/>
        </p:nvSpPr>
        <p:spPr>
          <a:xfrm>
            <a:off x="2143187" y="2683565"/>
            <a:ext cx="75994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Microprocessors == VLSI chips</a:t>
            </a:r>
            <a:endParaRPr lang="ru-BY" sz="4800" b="1" dirty="0"/>
          </a:p>
        </p:txBody>
      </p:sp>
    </p:spTree>
    <p:extLst>
      <p:ext uri="{BB962C8B-B14F-4D97-AF65-F5344CB8AC3E}">
        <p14:creationId xmlns:p14="http://schemas.microsoft.com/office/powerpoint/2010/main" val="2378431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cdn.britannica.com/08/23608-004-47D6DC21/IBM-Personal-Computer-machine-Microsoft-MS-DOS-operating-1981.jpg?s=1500x700&amp;q=85">
            <a:extLst>
              <a:ext uri="{FF2B5EF4-FFF2-40B4-BE49-F238E27FC236}">
                <a16:creationId xmlns:a16="http://schemas.microsoft.com/office/drawing/2014/main" id="{404FD39B-C5DF-4E40-AA45-C97ED8278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10" y="1646913"/>
            <a:ext cx="5940288" cy="356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C6C1986-F021-4C74-B43D-64837041069A}"/>
              </a:ext>
            </a:extLst>
          </p:cNvPr>
          <p:cNvSpPr/>
          <p:nvPr/>
        </p:nvSpPr>
        <p:spPr>
          <a:xfrm>
            <a:off x="7311886" y="1071416"/>
            <a:ext cx="452230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1A1A1A"/>
                </a:solidFill>
                <a:latin typeface="-apple-system"/>
              </a:rPr>
              <a:t>The IBM Personal Computer (PC) was introduced in 1981. Microsoft supplied the machine's operating system, MS-DOS (Microsoft Disk Operating System).</a:t>
            </a:r>
            <a:endParaRPr lang="ru-BY" sz="3600" dirty="0"/>
          </a:p>
        </p:txBody>
      </p:sp>
    </p:spTree>
    <p:extLst>
      <p:ext uri="{BB962C8B-B14F-4D97-AF65-F5344CB8AC3E}">
        <p14:creationId xmlns:p14="http://schemas.microsoft.com/office/powerpoint/2010/main" val="2675015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Файл:Cray X-MP.jpg — Википедия">
            <a:extLst>
              <a:ext uri="{FF2B5EF4-FFF2-40B4-BE49-F238E27FC236}">
                <a16:creationId xmlns:a16="http://schemas.microsoft.com/office/drawing/2014/main" id="{C3CCE31C-478B-4D01-A288-AA86B55A8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147" y="2179561"/>
            <a:ext cx="3329125" cy="387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BFF08B2-20E7-40AC-9A81-B2B992CE93BC}"/>
              </a:ext>
            </a:extLst>
          </p:cNvPr>
          <p:cNvSpPr/>
          <p:nvPr/>
        </p:nvSpPr>
        <p:spPr>
          <a:xfrm>
            <a:off x="1736147" y="656066"/>
            <a:ext cx="55836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BY" sz="3600" dirty="0">
                <a:latin typeface="Calibri" panose="020F0502020204030204" pitchFamily="34" charset="0"/>
                <a:cs typeface="Calibri" panose="020F0502020204030204" pitchFamily="34" charset="0"/>
              </a:rPr>
              <a:t>CRAY-X-MP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BY" sz="36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ru-BY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Super</a:t>
            </a:r>
            <a:r>
              <a:rPr lang="ru-BY" sz="3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BY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Computer</a:t>
            </a: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ru-BY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48" name="Picture 4" descr="DEC Professional (computer) - Wikipedia">
            <a:extLst>
              <a:ext uri="{FF2B5EF4-FFF2-40B4-BE49-F238E27FC236}">
                <a16:creationId xmlns:a16="http://schemas.microsoft.com/office/drawing/2014/main" id="{F336AB49-E832-42A9-9992-F862A91C8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6774" y="3214517"/>
            <a:ext cx="3790121" cy="2842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5BF10AA-B8FE-4414-962A-688D2D6EEC8A}"/>
              </a:ext>
            </a:extLst>
          </p:cNvPr>
          <p:cNvSpPr/>
          <p:nvPr/>
        </p:nvSpPr>
        <p:spPr>
          <a:xfrm>
            <a:off x="7863377" y="2239886"/>
            <a:ext cx="149278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BY" sz="3600" spc="-2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 10</a:t>
            </a:r>
            <a:endParaRPr lang="ru-BY" sz="3600" dirty="0"/>
          </a:p>
        </p:txBody>
      </p:sp>
    </p:spTree>
    <p:extLst>
      <p:ext uri="{BB962C8B-B14F-4D97-AF65-F5344CB8AC3E}">
        <p14:creationId xmlns:p14="http://schemas.microsoft.com/office/powerpoint/2010/main" val="2096388703"/>
      </p:ext>
    </p:extLst>
  </p:cSld>
  <p:clrMapOvr>
    <a:masterClrMapping/>
  </p:clrMapOvr>
</p:sld>
</file>

<file path=ppt/theme/theme1.xml><?xml version="1.0" encoding="utf-8"?>
<a:theme xmlns:a="http://schemas.openxmlformats.org/drawingml/2006/main" name="Метрополия">
  <a:themeElements>
    <a:clrScheme name="Метрополия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Метрополи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Метрополия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TM03457491[[fn=Метрополия]]</Template>
  <TotalTime>807</TotalTime>
  <Words>66</Words>
  <Application>Microsoft Office PowerPoint</Application>
  <PresentationFormat>Широкоэкранный</PresentationFormat>
  <Paragraphs>21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-apple-system</vt:lpstr>
      <vt:lpstr>Arial</vt:lpstr>
      <vt:lpstr>Calibri</vt:lpstr>
      <vt:lpstr>Calibri Light</vt:lpstr>
      <vt:lpstr>Times New Roman</vt:lpstr>
      <vt:lpstr>Метрополия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Logash Polina</dc:creator>
  <cp:lastModifiedBy>Logash Polina</cp:lastModifiedBy>
  <cp:revision>12</cp:revision>
  <dcterms:created xsi:type="dcterms:W3CDTF">2022-02-15T03:54:22Z</dcterms:created>
  <dcterms:modified xsi:type="dcterms:W3CDTF">2022-02-18T10:52:11Z</dcterms:modified>
</cp:coreProperties>
</file>

<file path=docProps/thumbnail.jpeg>
</file>